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59" r:id="rId9"/>
    <p:sldId id="260" r:id="rId10"/>
    <p:sldId id="278" r:id="rId11"/>
    <p:sldId id="261" r:id="rId12"/>
    <p:sldId id="262" r:id="rId13"/>
    <p:sldId id="279" r:id="rId14"/>
    <p:sldId id="280" r:id="rId15"/>
    <p:sldId id="281" r:id="rId16"/>
    <p:sldId id="264" r:id="rId17"/>
    <p:sldId id="282" r:id="rId18"/>
    <p:sldId id="265" r:id="rId19"/>
    <p:sldId id="283" r:id="rId20"/>
    <p:sldId id="284" r:id="rId21"/>
    <p:sldId id="285" r:id="rId22"/>
    <p:sldId id="267" r:id="rId23"/>
    <p:sldId id="268" r:id="rId24"/>
    <p:sldId id="269" r:id="rId25"/>
    <p:sldId id="270" r:id="rId26"/>
    <p:sldId id="286" r:id="rId27"/>
    <p:sldId id="288" r:id="rId28"/>
    <p:sldId id="289" r:id="rId29"/>
  </p:sldIdLst>
  <p:sldSz cx="18288000" cy="10287000"/>
  <p:notesSz cx="6858000" cy="9144000"/>
  <p:embeddedFontLst>
    <p:embeddedFont>
      <p:font typeface="Bebas Neue" panose="020B0606020202050201" pitchFamily="34" charset="0"/>
      <p:regular r:id="rId30"/>
    </p:embeddedFont>
    <p:embeddedFont>
      <p:font typeface="Bebas Neue Bold" panose="020B0604020202020204" charset="0"/>
      <p:regular r:id="rId31"/>
    </p:embeddedFont>
    <p:embeddedFont>
      <p:font typeface="Open Sans" panose="020B0606030504020204" pitchFamily="34" charset="0"/>
      <p:regular r:id="rId32"/>
      <p:bold r:id="rId33"/>
      <p:italic r:id="rId34"/>
      <p:boldItalic r:id="rId35"/>
    </p:embeddedFont>
    <p:embeddedFont>
      <p:font typeface="Open Sans Bold" panose="020B0806030504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22" autoAdjust="0"/>
  </p:normalViewPr>
  <p:slideViewPr>
    <p:cSldViewPr>
      <p:cViewPr varScale="1">
        <p:scale>
          <a:sx n="67" d="100"/>
          <a:sy n="67" d="100"/>
        </p:scale>
        <p:origin x="93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svg"/><Relationship Id="rId7" Type="http://schemas.openxmlformats.org/officeDocument/2006/relationships/image" Target="../media/image37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svg"/><Relationship Id="rId7" Type="http://schemas.openxmlformats.org/officeDocument/2006/relationships/image" Target="../media/image42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4.png"/><Relationship Id="rId5" Type="http://schemas.openxmlformats.org/officeDocument/2006/relationships/image" Target="../media/image3.sv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48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9.png"/><Relationship Id="rId5" Type="http://schemas.openxmlformats.org/officeDocument/2006/relationships/image" Target="../media/image3.sv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svg"/><Relationship Id="rId7" Type="http://schemas.openxmlformats.org/officeDocument/2006/relationships/image" Target="../media/image53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5.png"/><Relationship Id="rId5" Type="http://schemas.openxmlformats.org/officeDocument/2006/relationships/image" Target="../media/image3.sv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9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3.svg"/><Relationship Id="rId7" Type="http://schemas.openxmlformats.org/officeDocument/2006/relationships/image" Target="../media/image64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0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3.sv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image" Target="../media/image5.sv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3.svg"/><Relationship Id="rId7" Type="http://schemas.openxmlformats.org/officeDocument/2006/relationships/image" Target="../media/image98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12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svg"/><Relationship Id="rId7" Type="http://schemas.openxmlformats.org/officeDocument/2006/relationships/image" Target="../media/image20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svg"/><Relationship Id="rId7" Type="http://schemas.openxmlformats.org/officeDocument/2006/relationships/image" Target="../media/image27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044512" y="237636"/>
            <a:ext cx="2938169" cy="2804616"/>
          </a:xfrm>
          <a:custGeom>
            <a:avLst/>
            <a:gdLst/>
            <a:ahLst/>
            <a:cxnLst/>
            <a:rect l="l" t="t" r="r" b="b"/>
            <a:pathLst>
              <a:path w="2938169" h="2804616">
                <a:moveTo>
                  <a:pt x="0" y="0"/>
                </a:moveTo>
                <a:lnTo>
                  <a:pt x="2938168" y="0"/>
                </a:lnTo>
                <a:lnTo>
                  <a:pt x="2938168" y="2804616"/>
                </a:lnTo>
                <a:lnTo>
                  <a:pt x="0" y="28046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4" name="Group 4"/>
          <p:cNvGrpSpPr/>
          <p:nvPr/>
        </p:nvGrpSpPr>
        <p:grpSpPr>
          <a:xfrm>
            <a:off x="10287000" y="1028700"/>
            <a:ext cx="7891569" cy="8682895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17000"/>
                  </a:srgbClr>
                </a:gs>
                <a:gs pos="100000">
                  <a:srgbClr val="020BB5">
                    <a:alpha val="17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9910060" y="695254"/>
            <a:ext cx="7582467" cy="7917367"/>
          </a:xfrm>
          <a:custGeom>
            <a:avLst/>
            <a:gdLst/>
            <a:ahLst/>
            <a:cxnLst/>
            <a:rect l="l" t="t" r="r" b="b"/>
            <a:pathLst>
              <a:path w="7582467" h="7917367">
                <a:moveTo>
                  <a:pt x="7582467" y="0"/>
                </a:moveTo>
                <a:lnTo>
                  <a:pt x="0" y="0"/>
                </a:lnTo>
                <a:lnTo>
                  <a:pt x="0" y="7917367"/>
                </a:lnTo>
                <a:lnTo>
                  <a:pt x="7582467" y="7917367"/>
                </a:lnTo>
                <a:lnTo>
                  <a:pt x="758246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Freeform 9"/>
          <p:cNvSpPr/>
          <p:nvPr/>
        </p:nvSpPr>
        <p:spPr>
          <a:xfrm>
            <a:off x="9021536" y="7169419"/>
            <a:ext cx="2938169" cy="2804616"/>
          </a:xfrm>
          <a:custGeom>
            <a:avLst/>
            <a:gdLst/>
            <a:ahLst/>
            <a:cxnLst/>
            <a:rect l="l" t="t" r="r" b="b"/>
            <a:pathLst>
              <a:path w="2938169" h="2804616">
                <a:moveTo>
                  <a:pt x="0" y="0"/>
                </a:moveTo>
                <a:lnTo>
                  <a:pt x="2938169" y="0"/>
                </a:lnTo>
                <a:lnTo>
                  <a:pt x="2938169" y="2804615"/>
                </a:lnTo>
                <a:lnTo>
                  <a:pt x="0" y="28046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V="1">
            <a:off x="9030425" y="575405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1759269"/>
                </a:moveTo>
                <a:lnTo>
                  <a:pt x="1759269" y="1759269"/>
                </a:lnTo>
                <a:lnTo>
                  <a:pt x="1759269" y="0"/>
                </a:lnTo>
                <a:lnTo>
                  <a:pt x="0" y="0"/>
                </a:lnTo>
                <a:lnTo>
                  <a:pt x="0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92142" y="6002100"/>
            <a:ext cx="11326556" cy="3471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31"/>
              </a:lnSpc>
            </a:pPr>
            <a:r>
              <a:rPr lang="en-US" sz="6600" b="1" dirty="0">
                <a:solidFill>
                  <a:srgbClr val="769BFA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EVALUATING THE </a:t>
            </a:r>
          </a:p>
          <a:p>
            <a:pPr algn="l">
              <a:lnSpc>
                <a:spcPts val="6631"/>
              </a:lnSpc>
            </a:pPr>
            <a:r>
              <a:rPr lang="en-US" sz="6600" b="1" dirty="0">
                <a:solidFill>
                  <a:srgbClr val="769BFA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USES AND ETHICS OF </a:t>
            </a:r>
          </a:p>
          <a:p>
            <a:pPr algn="l">
              <a:lnSpc>
                <a:spcPts val="6631"/>
              </a:lnSpc>
            </a:pPr>
            <a:r>
              <a:rPr lang="en-US" sz="6600" b="1" dirty="0">
                <a:solidFill>
                  <a:srgbClr val="769BFA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ARTIFICIAL INTELLIGENCE </a:t>
            </a:r>
          </a:p>
          <a:p>
            <a:pPr algn="l">
              <a:lnSpc>
                <a:spcPts val="6631"/>
              </a:lnSpc>
            </a:pPr>
            <a:r>
              <a:rPr lang="en-US" sz="6600" b="1" dirty="0">
                <a:solidFill>
                  <a:srgbClr val="769BFA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IN ADVANCED STRING TEACHING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4842" y="2552019"/>
            <a:ext cx="11627177" cy="3435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06"/>
              </a:lnSpc>
            </a:pPr>
            <a:r>
              <a:rPr lang="en-US" sz="15883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THE A.I. </a:t>
            </a:r>
          </a:p>
          <a:p>
            <a:pPr algn="l">
              <a:lnSpc>
                <a:spcPts val="12706"/>
              </a:lnSpc>
            </a:pPr>
            <a:r>
              <a:rPr lang="en-US" sz="15883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“NEW NORMAL”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5500031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0"/>
                </a:moveTo>
                <a:lnTo>
                  <a:pt x="0" y="0"/>
                </a:lnTo>
                <a:lnTo>
                  <a:pt x="0" y="1759269"/>
                </a:lnTo>
                <a:lnTo>
                  <a:pt x="1759269" y="1759269"/>
                </a:lnTo>
                <a:lnTo>
                  <a:pt x="175926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1482992" y="9015396"/>
            <a:ext cx="5030604" cy="939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32"/>
              </a:lnSpc>
            </a:pPr>
            <a:r>
              <a:rPr lang="en-US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Miranda Wilson, DMA</a:t>
            </a:r>
          </a:p>
          <a:p>
            <a:pPr algn="ctr">
              <a:lnSpc>
                <a:spcPts val="2432"/>
              </a:lnSpc>
            </a:pPr>
            <a:r>
              <a:rPr lang="en-US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Professor of Cello</a:t>
            </a:r>
          </a:p>
          <a:p>
            <a:pPr algn="ctr">
              <a:lnSpc>
                <a:spcPts val="2432"/>
              </a:lnSpc>
              <a:spcBef>
                <a:spcPct val="0"/>
              </a:spcBef>
            </a:pPr>
            <a:r>
              <a:rPr lang="en-US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University of Idaho, USA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08B442-69FB-D674-19F5-8A8E0215F89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17" y="269644"/>
            <a:ext cx="1807725" cy="11517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CBF6A-6AF8-3D07-18FC-DA7FEB2EE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A6C0FDC-3029-E53E-EFC1-5471A109B99E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FFFB75C-6E54-20E1-EB0B-E1602D3108ED}"/>
              </a:ext>
            </a:extLst>
          </p:cNvPr>
          <p:cNvSpPr/>
          <p:nvPr/>
        </p:nvSpPr>
        <p:spPr>
          <a:xfrm flipH="1" flipV="1">
            <a:off x="15886160" y="4191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61609A2-C488-E47C-D318-27BDFDF25ACE}"/>
              </a:ext>
            </a:extLst>
          </p:cNvPr>
          <p:cNvSpPr txBox="1"/>
          <p:nvPr/>
        </p:nvSpPr>
        <p:spPr>
          <a:xfrm>
            <a:off x="1505875" y="762217"/>
            <a:ext cx="15243590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007"/>
              </a:lnSpc>
            </a:pPr>
            <a:r>
              <a:rPr lang="en-US" sz="13600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Advanced features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14D601-90F4-0510-FAD3-415057DD6CD7}"/>
              </a:ext>
            </a:extLst>
          </p:cNvPr>
          <p:cNvSpPr txBox="1"/>
          <p:nvPr/>
        </p:nvSpPr>
        <p:spPr>
          <a:xfrm>
            <a:off x="0" y="2564404"/>
            <a:ext cx="18440400" cy="4893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0494" lvl="2" algn="just">
              <a:lnSpc>
                <a:spcPts val="5359"/>
              </a:lnSpc>
            </a:pPr>
            <a:r>
              <a:rPr lang="en-US" sz="3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Chromagram       		Spectral Centroid					Mel-Frequency</a:t>
            </a:r>
          </a:p>
          <a:p>
            <a:pPr marL="870494" lvl="2" algn="just">
              <a:lnSpc>
                <a:spcPts val="5359"/>
              </a:lnSpc>
            </a:pPr>
            <a:r>
              <a:rPr lang="en-US" sz="3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														Cepstral Coefficients</a:t>
            </a:r>
          </a:p>
          <a:p>
            <a:pPr marL="870494" lvl="2" algn="just">
              <a:lnSpc>
                <a:spcPts val="5359"/>
              </a:lnSpc>
            </a:pPr>
            <a:endParaRPr lang="en-US" sz="383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70494" lvl="2" algn="just">
              <a:lnSpc>
                <a:spcPts val="5359"/>
              </a:lnSpc>
            </a:pPr>
            <a:endParaRPr lang="en-US" sz="383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70494" lvl="2" algn="just">
              <a:lnSpc>
                <a:spcPts val="5359"/>
              </a:lnSpc>
            </a:pPr>
            <a:endParaRPr lang="en-US" sz="383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70494" lvl="2" algn="just">
              <a:lnSpc>
                <a:spcPts val="5359"/>
              </a:lnSpc>
            </a:pPr>
            <a:endParaRPr lang="en-US" sz="383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870494" lvl="2" algn="just">
              <a:lnSpc>
                <a:spcPts val="5359"/>
              </a:lnSpc>
            </a:pPr>
            <a:r>
              <a:rPr lang="en-US" sz="3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Spectral Contrast    	        Root Mean Square Energy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D96282-58C5-B491-9583-57257E8C5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52" y="3695700"/>
            <a:ext cx="4403591" cy="22706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EE5DD2-378D-0E12-204C-FEE0C7822D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90" y="3642744"/>
            <a:ext cx="6798627" cy="23765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ABA3365-3E83-78F1-9B3B-F4C5F982B3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20" y="7722596"/>
            <a:ext cx="4174054" cy="2117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B2B6A4E-BA26-60E3-AB38-12E36AE1F6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90" y="7722597"/>
            <a:ext cx="6593794" cy="21172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EC4EA7-1AED-797A-1D05-B436CA629A3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139" y="4093284"/>
            <a:ext cx="4767764" cy="2566646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3B7237F7-2432-5E57-4371-D664B69CF84C}"/>
              </a:ext>
            </a:extLst>
          </p:cNvPr>
          <p:cNvSpPr txBox="1"/>
          <p:nvPr/>
        </p:nvSpPr>
        <p:spPr>
          <a:xfrm>
            <a:off x="319975" y="9957540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  <p:extLst>
      <p:ext uri="{BB962C8B-B14F-4D97-AF65-F5344CB8AC3E}">
        <p14:creationId xmlns:p14="http://schemas.microsoft.com/office/powerpoint/2010/main" val="254535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676400" y="6438900"/>
            <a:ext cx="4351231" cy="2371689"/>
            <a:chOff x="0" y="0"/>
            <a:chExt cx="8135082" cy="46126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35082" cy="4612640"/>
            </a:xfrm>
            <a:custGeom>
              <a:avLst/>
              <a:gdLst/>
              <a:ahLst/>
              <a:cxnLst/>
              <a:rect l="l" t="t" r="r" b="b"/>
              <a:pathLst>
                <a:path w="8135082" h="4612640">
                  <a:moveTo>
                    <a:pt x="0" y="2670810"/>
                  </a:moveTo>
                  <a:lnTo>
                    <a:pt x="2058176" y="4612640"/>
                  </a:lnTo>
                  <a:lnTo>
                    <a:pt x="6364888" y="4612640"/>
                  </a:lnTo>
                  <a:lnTo>
                    <a:pt x="6364888" y="2670810"/>
                  </a:lnTo>
                  <a:lnTo>
                    <a:pt x="8135082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378987" y="1513859"/>
            <a:ext cx="8389611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07"/>
              </a:lnSpc>
            </a:pPr>
            <a:r>
              <a:rPr lang="en-US" sz="13599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METHODOLOGY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570431" y="4215942"/>
            <a:ext cx="6164369" cy="2371689"/>
            <a:chOff x="0" y="0"/>
            <a:chExt cx="8135082" cy="46126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35082" cy="4612640"/>
            </a:xfrm>
            <a:custGeom>
              <a:avLst/>
              <a:gdLst/>
              <a:ahLst/>
              <a:cxnLst/>
              <a:rect l="l" t="t" r="r" b="b"/>
              <a:pathLst>
                <a:path w="8135082" h="4612640">
                  <a:moveTo>
                    <a:pt x="0" y="2670810"/>
                  </a:moveTo>
                  <a:lnTo>
                    <a:pt x="2058176" y="4612640"/>
                  </a:lnTo>
                  <a:lnTo>
                    <a:pt x="6364888" y="4612640"/>
                  </a:lnTo>
                  <a:lnTo>
                    <a:pt x="6364888" y="2670810"/>
                  </a:lnTo>
                  <a:lnTo>
                    <a:pt x="8135082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62000" y="1712987"/>
            <a:ext cx="5126285" cy="2502956"/>
            <a:chOff x="0" y="0"/>
            <a:chExt cx="8135082" cy="461264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35082" cy="4612640"/>
            </a:xfrm>
            <a:custGeom>
              <a:avLst/>
              <a:gdLst/>
              <a:ahLst/>
              <a:cxnLst/>
              <a:rect l="l" t="t" r="r" b="b"/>
              <a:pathLst>
                <a:path w="8135082" h="4612640">
                  <a:moveTo>
                    <a:pt x="0" y="2670810"/>
                  </a:moveTo>
                  <a:lnTo>
                    <a:pt x="2058176" y="4612640"/>
                  </a:lnTo>
                  <a:lnTo>
                    <a:pt x="6364888" y="4612640"/>
                  </a:lnTo>
                  <a:lnTo>
                    <a:pt x="6364888" y="2670810"/>
                  </a:lnTo>
                  <a:lnTo>
                    <a:pt x="8135082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850048" y="3529869"/>
            <a:ext cx="4182829" cy="2371689"/>
            <a:chOff x="0" y="0"/>
            <a:chExt cx="8135082" cy="46126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35082" cy="4612640"/>
            </a:xfrm>
            <a:custGeom>
              <a:avLst/>
              <a:gdLst/>
              <a:ahLst/>
              <a:cxnLst/>
              <a:rect l="l" t="t" r="r" b="b"/>
              <a:pathLst>
                <a:path w="8135082" h="4612640">
                  <a:moveTo>
                    <a:pt x="0" y="2670810"/>
                  </a:moveTo>
                  <a:lnTo>
                    <a:pt x="2058176" y="4612640"/>
                  </a:lnTo>
                  <a:lnTo>
                    <a:pt x="6364888" y="4612640"/>
                  </a:lnTo>
                  <a:lnTo>
                    <a:pt x="6364888" y="2670810"/>
                  </a:lnTo>
                  <a:lnTo>
                    <a:pt x="8135082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29800" y="7192820"/>
            <a:ext cx="4182829" cy="2371689"/>
            <a:chOff x="0" y="0"/>
            <a:chExt cx="8135082" cy="46126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35082" cy="4612640"/>
            </a:xfrm>
            <a:custGeom>
              <a:avLst/>
              <a:gdLst/>
              <a:ahLst/>
              <a:cxnLst/>
              <a:rect l="l" t="t" r="r" b="b"/>
              <a:pathLst>
                <a:path w="8135082" h="4612640">
                  <a:moveTo>
                    <a:pt x="0" y="2670810"/>
                  </a:moveTo>
                  <a:lnTo>
                    <a:pt x="2058176" y="4612640"/>
                  </a:lnTo>
                  <a:lnTo>
                    <a:pt x="6364888" y="4612640"/>
                  </a:lnTo>
                  <a:lnTo>
                    <a:pt x="6364888" y="2670810"/>
                  </a:lnTo>
                  <a:lnTo>
                    <a:pt x="8135082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6771106" y="2315781"/>
            <a:ext cx="9326880" cy="3193524"/>
            <a:chOff x="0" y="0"/>
            <a:chExt cx="6350000" cy="2174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2174240"/>
            </a:xfrm>
            <a:custGeom>
              <a:avLst/>
              <a:gdLst/>
              <a:ahLst/>
              <a:cxnLst/>
              <a:rect l="l" t="t" r="r" b="b"/>
              <a:pathLst>
                <a:path w="6350000" h="2174240">
                  <a:moveTo>
                    <a:pt x="6350000" y="0"/>
                  </a:moveTo>
                  <a:lnTo>
                    <a:pt x="6350000" y="2174240"/>
                  </a:lnTo>
                  <a:lnTo>
                    <a:pt x="647700" y="217424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30000"/>
                  </a:srgbClr>
                </a:gs>
                <a:gs pos="100000">
                  <a:srgbClr val="020BB5">
                    <a:alpha val="3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483462" y="769728"/>
            <a:ext cx="1039212" cy="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endParaRPr lang="en-US" sz="1196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2949894"/>
            <a:ext cx="5973799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Student 1 </a:t>
            </a:r>
          </a:p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(18 years)</a:t>
            </a:r>
          </a:p>
        </p:txBody>
      </p:sp>
      <p:pic>
        <p:nvPicPr>
          <p:cNvPr id="29" name="cole video">
            <a:hlinkClick r:id="" action="ppaction://media"/>
            <a:extLst>
              <a:ext uri="{FF2B5EF4-FFF2-40B4-BE49-F238E27FC236}">
                <a16:creationId xmlns:a16="http://schemas.microsoft.com/office/drawing/2014/main" id="{FB29F569-AB4D-7752-EE15-D7DE49FA5C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53200" y="571500"/>
            <a:ext cx="51816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2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483462" y="769728"/>
            <a:ext cx="1039212" cy="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endParaRPr lang="en-US" sz="1196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F6D09A-283D-185E-370B-2D48433124B6}"/>
              </a:ext>
            </a:extLst>
          </p:cNvPr>
          <p:cNvSpPr txBox="1"/>
          <p:nvPr/>
        </p:nvSpPr>
        <p:spPr>
          <a:xfrm>
            <a:off x="1355582" y="1263996"/>
            <a:ext cx="16169653" cy="152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0712"/>
              </a:lnSpc>
            </a:pPr>
            <a:r>
              <a:rPr lang="en-US" sz="10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Student 1 feedback</a:t>
            </a:r>
            <a:endParaRPr lang="en-US" sz="20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6FC8A98-F53E-40F2-6C95-5211842A75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51" y="3025624"/>
            <a:ext cx="4124036" cy="66843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34F8A92-6740-C882-F5F4-6321F242CB1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46" y="3020862"/>
            <a:ext cx="3808862" cy="66843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DA4CB45-E8A5-91E0-88C8-72346741B1C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967" y="3020862"/>
            <a:ext cx="4069457" cy="662558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93AD2F-F28E-6786-10EC-7F0C3456A49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4720" y="3035945"/>
            <a:ext cx="4129155" cy="659541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9" name="TextBox 10">
            <a:extLst>
              <a:ext uri="{FF2B5EF4-FFF2-40B4-BE49-F238E27FC236}">
                <a16:creationId xmlns:a16="http://schemas.microsoft.com/office/drawing/2014/main" id="{54E6AC82-5E47-0BBD-59D3-50BE261DBF54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  <p:extLst>
      <p:ext uri="{BB962C8B-B14F-4D97-AF65-F5344CB8AC3E}">
        <p14:creationId xmlns:p14="http://schemas.microsoft.com/office/powerpoint/2010/main" val="2440007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6771106" y="2315781"/>
            <a:ext cx="9326880" cy="3193524"/>
            <a:chOff x="0" y="0"/>
            <a:chExt cx="6350000" cy="2174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2174240"/>
            </a:xfrm>
            <a:custGeom>
              <a:avLst/>
              <a:gdLst/>
              <a:ahLst/>
              <a:cxnLst/>
              <a:rect l="l" t="t" r="r" b="b"/>
              <a:pathLst>
                <a:path w="6350000" h="2174240">
                  <a:moveTo>
                    <a:pt x="6350000" y="0"/>
                  </a:moveTo>
                  <a:lnTo>
                    <a:pt x="6350000" y="2174240"/>
                  </a:lnTo>
                  <a:lnTo>
                    <a:pt x="647700" y="217424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30000"/>
                  </a:srgbClr>
                </a:gs>
                <a:gs pos="100000">
                  <a:srgbClr val="020BB5">
                    <a:alpha val="3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483462" y="769728"/>
            <a:ext cx="1039212" cy="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endParaRPr lang="en-US" sz="1196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2949894"/>
            <a:ext cx="5973799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Student 2 </a:t>
            </a:r>
          </a:p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(17 years)</a:t>
            </a:r>
          </a:p>
        </p:txBody>
      </p:sp>
      <p:pic>
        <p:nvPicPr>
          <p:cNvPr id="9" name="marigold video">
            <a:hlinkClick r:id="" action="ppaction://media"/>
            <a:extLst>
              <a:ext uri="{FF2B5EF4-FFF2-40B4-BE49-F238E27FC236}">
                <a16:creationId xmlns:a16="http://schemas.microsoft.com/office/drawing/2014/main" id="{BFA1774E-1FAB-1FD8-69B4-77E804897E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5945" y="478020"/>
            <a:ext cx="5287544" cy="933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2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7014C-E0C8-5CC5-5A18-9642E13E8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73DE3AD-B131-95E8-6969-32422DA969ED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3CDDF4A-F556-72D9-C8B4-A405A2E25A53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69B3B26-7EA9-F1F9-26F9-F197D02E62D8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399E874-B957-5717-47EE-B7DB08D61AC1}"/>
              </a:ext>
            </a:extLst>
          </p:cNvPr>
          <p:cNvSpPr txBox="1"/>
          <p:nvPr/>
        </p:nvSpPr>
        <p:spPr>
          <a:xfrm>
            <a:off x="1483462" y="769728"/>
            <a:ext cx="1039212" cy="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endParaRPr lang="en-US" sz="1196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FC9B3E-12C2-50C6-9DED-9B97E2BB13BC}"/>
              </a:ext>
            </a:extLst>
          </p:cNvPr>
          <p:cNvSpPr txBox="1"/>
          <p:nvPr/>
        </p:nvSpPr>
        <p:spPr>
          <a:xfrm>
            <a:off x="1483462" y="1320551"/>
            <a:ext cx="16169653" cy="152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0712"/>
              </a:lnSpc>
            </a:pPr>
            <a:r>
              <a:rPr lang="en-US" sz="10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Student 2 feedback</a:t>
            </a:r>
            <a:endParaRPr lang="en-US" sz="20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04C499-95B5-9498-44B5-D7AD3E16DB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3" y="3286988"/>
            <a:ext cx="3383532" cy="660542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CE2136-5D4E-7899-DED9-DD750DE4BE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55036" y="100774"/>
            <a:ext cx="4023364" cy="30615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301C10-6042-E823-CABC-FE991F6740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315" y="3267939"/>
            <a:ext cx="4091393" cy="65797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F93AB13-FC71-297A-8CC4-EBEB799E507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62" y="3267932"/>
            <a:ext cx="4250537" cy="657023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10E0F2D-03F2-C96F-8360-8A126B2DE6A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526" y="3267932"/>
            <a:ext cx="4231312" cy="663847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5" name="TextBox 10">
            <a:extLst>
              <a:ext uri="{FF2B5EF4-FFF2-40B4-BE49-F238E27FC236}">
                <a16:creationId xmlns:a16="http://schemas.microsoft.com/office/drawing/2014/main" id="{66820C9C-73A7-6943-A29B-959BAA4B0009}"/>
              </a:ext>
            </a:extLst>
          </p:cNvPr>
          <p:cNvSpPr txBox="1"/>
          <p:nvPr/>
        </p:nvSpPr>
        <p:spPr>
          <a:xfrm>
            <a:off x="247074" y="9988899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  <p:extLst>
      <p:ext uri="{BB962C8B-B14F-4D97-AF65-F5344CB8AC3E}">
        <p14:creationId xmlns:p14="http://schemas.microsoft.com/office/powerpoint/2010/main" val="1271229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6771106" y="2315781"/>
            <a:ext cx="9326880" cy="3193524"/>
            <a:chOff x="0" y="0"/>
            <a:chExt cx="6350000" cy="2174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2174240"/>
            </a:xfrm>
            <a:custGeom>
              <a:avLst/>
              <a:gdLst/>
              <a:ahLst/>
              <a:cxnLst/>
              <a:rect l="l" t="t" r="r" b="b"/>
              <a:pathLst>
                <a:path w="6350000" h="2174240">
                  <a:moveTo>
                    <a:pt x="6350000" y="0"/>
                  </a:moveTo>
                  <a:lnTo>
                    <a:pt x="6350000" y="2174240"/>
                  </a:lnTo>
                  <a:lnTo>
                    <a:pt x="647700" y="217424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30000"/>
                  </a:srgbClr>
                </a:gs>
                <a:gs pos="100000">
                  <a:srgbClr val="020BB5">
                    <a:alpha val="3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028700" y="2949894"/>
            <a:ext cx="5973799" cy="264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Student 3 </a:t>
            </a:r>
          </a:p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(20 years)</a:t>
            </a:r>
          </a:p>
        </p:txBody>
      </p:sp>
      <p:pic>
        <p:nvPicPr>
          <p:cNvPr id="31" name="katrina video">
            <a:hlinkClick r:id="" action="ppaction://media"/>
            <a:extLst>
              <a:ext uri="{FF2B5EF4-FFF2-40B4-BE49-F238E27FC236}">
                <a16:creationId xmlns:a16="http://schemas.microsoft.com/office/drawing/2014/main" id="{F4E5F644-7A78-F088-E709-7B184C1E22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39451" y="460784"/>
            <a:ext cx="5287544" cy="9330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8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AED29-D7BB-9ABB-F75B-EE12A79FF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3C0FC7B-5169-EF1C-7B45-69F6D9236BB3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7274FDA-EEC5-EED6-1E98-EEE88B0F1A67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2C9AC70-DAC4-570A-BE6C-75E6FC824696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C3E4D57-BA98-07B8-5CD7-23F8F63071B0}"/>
              </a:ext>
            </a:extLst>
          </p:cNvPr>
          <p:cNvSpPr txBox="1"/>
          <p:nvPr/>
        </p:nvSpPr>
        <p:spPr>
          <a:xfrm>
            <a:off x="1483462" y="769728"/>
            <a:ext cx="1039212" cy="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endParaRPr lang="en-US" sz="1196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30E24B-3DAF-68AE-385A-8962F1A56DC9}"/>
              </a:ext>
            </a:extLst>
          </p:cNvPr>
          <p:cNvSpPr txBox="1"/>
          <p:nvPr/>
        </p:nvSpPr>
        <p:spPr>
          <a:xfrm>
            <a:off x="1483462" y="1266399"/>
            <a:ext cx="16169653" cy="152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0712"/>
              </a:lnSpc>
            </a:pPr>
            <a:r>
              <a:rPr lang="en-US" sz="10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Student 3 feedback</a:t>
            </a:r>
            <a:endParaRPr lang="en-US" sz="20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F229BA-AAED-4C87-1CCA-0DDF2C864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14" y="3202192"/>
            <a:ext cx="3958005" cy="620352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AF2AF3-1A0C-E975-242F-DEDB0CDDC8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202191"/>
            <a:ext cx="3364442" cy="621733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4F4134-70AA-7D42-AA5F-7B1E91162A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9558" y="3197428"/>
            <a:ext cx="4296375" cy="292458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DCF030-B1B2-F75A-856B-354B0C3A49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208864"/>
            <a:ext cx="3886200" cy="622194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1" name="TextBox 10">
            <a:extLst>
              <a:ext uri="{FF2B5EF4-FFF2-40B4-BE49-F238E27FC236}">
                <a16:creationId xmlns:a16="http://schemas.microsoft.com/office/drawing/2014/main" id="{BB1A1BF1-F5A3-E4B9-E7C1-E52471EB6827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  <p:extLst>
      <p:ext uri="{BB962C8B-B14F-4D97-AF65-F5344CB8AC3E}">
        <p14:creationId xmlns:p14="http://schemas.microsoft.com/office/powerpoint/2010/main" val="1183364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874996" y="3467100"/>
            <a:ext cx="5973799" cy="1320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PABLO CASALS</a:t>
            </a:r>
            <a:endParaRPr lang="en-US" sz="2000" b="1" dirty="0">
              <a:solidFill>
                <a:schemeClr val="bg1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pic>
        <p:nvPicPr>
          <p:cNvPr id="29" name="Casals Bach">
            <a:hlinkClick r:id="" action="ppaction://media"/>
            <a:extLst>
              <a:ext uri="{FF2B5EF4-FFF2-40B4-BE49-F238E27FC236}">
                <a16:creationId xmlns:a16="http://schemas.microsoft.com/office/drawing/2014/main" id="{D92F957D-C489-4BE3-5063-035736CBE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45031" y="4906780"/>
            <a:ext cx="609600" cy="609600"/>
          </a:xfrm>
          <a:prstGeom prst="rect">
            <a:avLst/>
          </a:prstGeom>
        </p:spPr>
      </p:pic>
      <p:pic>
        <p:nvPicPr>
          <p:cNvPr id="30" name="Picture 29" descr="File:Pablo Casals LOC 15223090224.jpg">
            <a:extLst>
              <a:ext uri="{FF2B5EF4-FFF2-40B4-BE49-F238E27FC236}">
                <a16:creationId xmlns:a16="http://schemas.microsoft.com/office/drawing/2014/main" id="{D9E20D5D-1BBF-9453-A539-4C2C614AE9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410331"/>
            <a:ext cx="6400800" cy="9345168"/>
          </a:xfrm>
          <a:prstGeom prst="rect">
            <a:avLst/>
          </a:prstGeom>
        </p:spPr>
      </p:pic>
      <p:sp>
        <p:nvSpPr>
          <p:cNvPr id="33" name="TextBox 10">
            <a:extLst>
              <a:ext uri="{FF2B5EF4-FFF2-40B4-BE49-F238E27FC236}">
                <a16:creationId xmlns:a16="http://schemas.microsoft.com/office/drawing/2014/main" id="{95D016D2-C29D-4416-A747-0D6DAA572A5D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Library of Congress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6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3A97E-4B7B-D0AD-8FC9-6EE022CDB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0EE5EEE7-8789-1B0A-7713-931F4D01AF41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83914BF-36E9-D61E-FB93-42EE4E6533CB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DF8B868-2EDA-6113-1EB6-84313155298F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5A395D3-51CB-C9C1-F694-D6E3344BC1B9}"/>
              </a:ext>
            </a:extLst>
          </p:cNvPr>
          <p:cNvSpPr txBox="1"/>
          <p:nvPr/>
        </p:nvSpPr>
        <p:spPr>
          <a:xfrm>
            <a:off x="1483462" y="769728"/>
            <a:ext cx="1039212" cy="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endParaRPr lang="en-US" sz="1196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0FF6B3-C134-5197-1748-1F3885026AE7}"/>
              </a:ext>
            </a:extLst>
          </p:cNvPr>
          <p:cNvSpPr txBox="1"/>
          <p:nvPr/>
        </p:nvSpPr>
        <p:spPr>
          <a:xfrm>
            <a:off x="1483462" y="1320551"/>
            <a:ext cx="16169653" cy="152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0712"/>
              </a:lnSpc>
            </a:pPr>
            <a:r>
              <a:rPr lang="en-US" sz="10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Casals feedback</a:t>
            </a:r>
            <a:endParaRPr lang="en-US" sz="20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D53F15-E443-7776-6023-0C5A6492EA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121" y="3017948"/>
            <a:ext cx="4016732" cy="668538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6F96CA-F958-E83B-038E-D146077814D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410" y="3028213"/>
            <a:ext cx="4016733" cy="675313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C40A6C-046A-31C0-D9F1-E356C7F4A1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8513" y="266700"/>
            <a:ext cx="3715087" cy="241684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CB1063-89C2-E1F3-A146-B70C086E404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4700" y="3028213"/>
            <a:ext cx="4254749" cy="65913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EBCE8B-8FA4-2D8D-483E-B60834EB8E5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16" y="2999638"/>
            <a:ext cx="4140448" cy="665846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1" name="TextBox 10">
            <a:extLst>
              <a:ext uri="{FF2B5EF4-FFF2-40B4-BE49-F238E27FC236}">
                <a16:creationId xmlns:a16="http://schemas.microsoft.com/office/drawing/2014/main" id="{D9C9DDFC-2CA8-DEC6-6A39-DF66E9301E4A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  <p:extLst>
      <p:ext uri="{BB962C8B-B14F-4D97-AF65-F5344CB8AC3E}">
        <p14:creationId xmlns:p14="http://schemas.microsoft.com/office/powerpoint/2010/main" val="401544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80335" y="1208531"/>
            <a:ext cx="16800690" cy="3123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5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WHAT WE’RE UP AGAINST</a:t>
            </a:r>
            <a:r>
              <a:rPr lang="en-US" sz="88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:</a:t>
            </a:r>
          </a:p>
          <a:p>
            <a:pPr algn="ctr"/>
            <a:r>
              <a:rPr lang="en-US" sz="88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SUNO VS. SWAN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Wikimedia Commons and Suno, Inc.</a:t>
            </a:r>
          </a:p>
        </p:txBody>
      </p:sp>
      <p:pic>
        <p:nvPicPr>
          <p:cNvPr id="14" name="Picture 13" descr="I Made 50+ Songs with Suno AI — Here's the Truth">
            <a:extLst>
              <a:ext uri="{FF2B5EF4-FFF2-40B4-BE49-F238E27FC236}">
                <a16:creationId xmlns:a16="http://schemas.microsoft.com/office/drawing/2014/main" id="{9A0B6CE3-BC80-E1E4-9DB1-3D95F5DB64C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5444504"/>
            <a:ext cx="3228776" cy="3228776"/>
          </a:xfrm>
          <a:prstGeom prst="rect">
            <a:avLst/>
          </a:prstGeom>
        </p:spPr>
      </p:pic>
      <p:pic>
        <p:nvPicPr>
          <p:cNvPr id="15" name="Picture 14" descr="File:Mute swan Vrhnika.jpg">
            <a:extLst>
              <a:ext uri="{FF2B5EF4-FFF2-40B4-BE49-F238E27FC236}">
                <a16:creationId xmlns:a16="http://schemas.microsoft.com/office/drawing/2014/main" id="{C2AA933E-9928-9274-0527-39C6E7656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2155" y="5553991"/>
            <a:ext cx="4795526" cy="3197017"/>
          </a:xfrm>
          <a:prstGeom prst="rect">
            <a:avLst/>
          </a:prstGeom>
        </p:spPr>
      </p:pic>
      <p:pic>
        <p:nvPicPr>
          <p:cNvPr id="16" name="Lac Du Cygne">
            <a:hlinkClick r:id="" action="ppaction://media"/>
            <a:extLst>
              <a:ext uri="{FF2B5EF4-FFF2-40B4-BE49-F238E27FC236}">
                <a16:creationId xmlns:a16="http://schemas.microsoft.com/office/drawing/2014/main" id="{7398646B-F583-EFDF-96D4-6A543CC12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76800" y="33909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A06DD-949F-A6D6-7CCE-C2B2AB7AA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FFF39D02-C482-8E1D-7C50-85F07433ECBE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2FA2CD0-5A63-28D5-B4E4-A0FEA994B5D0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E711E15-F0FC-605A-CA79-E5D25E4AA7D0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E7EB301-20A7-7297-6BBF-FC69D322E8EC}"/>
              </a:ext>
            </a:extLst>
          </p:cNvPr>
          <p:cNvSpPr txBox="1"/>
          <p:nvPr/>
        </p:nvSpPr>
        <p:spPr>
          <a:xfrm>
            <a:off x="1874996" y="3467100"/>
            <a:ext cx="5973799" cy="1320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06"/>
              </a:lnSpc>
            </a:pPr>
            <a:r>
              <a:rPr lang="en-US" sz="10006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Midi file</a:t>
            </a:r>
            <a:endParaRPr lang="en-US" sz="2000" b="1" dirty="0">
              <a:solidFill>
                <a:schemeClr val="bg1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pic>
        <p:nvPicPr>
          <p:cNvPr id="6" name="Midi recording of Bach Prelude">
            <a:hlinkClick r:id="" action="ppaction://media"/>
            <a:extLst>
              <a:ext uri="{FF2B5EF4-FFF2-40B4-BE49-F238E27FC236}">
                <a16:creationId xmlns:a16="http://schemas.microsoft.com/office/drawing/2014/main" id="{2D17D16E-1E06-4C2B-D98B-5AA9D319A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41671" y="4889427"/>
            <a:ext cx="609600" cy="60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CDDC62-DA81-2627-468D-501BBC4CD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82" y="811805"/>
            <a:ext cx="9769659" cy="86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2C630-378D-3BC4-1D5D-C6DBFD483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64892FA1-87B9-0203-E8A6-3EC2D7640319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3D5A8E2-42A5-CFE9-F324-F92897CC68C3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61728AD-E968-2F44-24BC-F81BDA00E127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5AEB236-8692-8AFE-E14D-DD51FEAF58F6}"/>
              </a:ext>
            </a:extLst>
          </p:cNvPr>
          <p:cNvSpPr txBox="1"/>
          <p:nvPr/>
        </p:nvSpPr>
        <p:spPr>
          <a:xfrm>
            <a:off x="1483462" y="769728"/>
            <a:ext cx="1039212" cy="20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endParaRPr lang="en-US" sz="1196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3F32D1-B637-E706-BEBC-428D4B2E41BF}"/>
              </a:ext>
            </a:extLst>
          </p:cNvPr>
          <p:cNvSpPr txBox="1"/>
          <p:nvPr/>
        </p:nvSpPr>
        <p:spPr>
          <a:xfrm>
            <a:off x="1483462" y="928201"/>
            <a:ext cx="16169653" cy="152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0712"/>
              </a:lnSpc>
            </a:pPr>
            <a:r>
              <a:rPr lang="en-US" sz="104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midi feedback</a:t>
            </a:r>
            <a:endParaRPr lang="en-US" sz="20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686562-5758-4881-4D8A-41970E604D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3" y="2827832"/>
            <a:ext cx="3826414" cy="66592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B42C76-24A5-8A6A-19C6-51CC1FE184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3898" y="2867064"/>
            <a:ext cx="4239217" cy="29722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499D924-6CCC-E7B5-5DDC-5543E66BE57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81" y="2842120"/>
            <a:ext cx="4164876" cy="667515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CB3039-3EF1-C976-A91E-83C677C059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454" y="2854843"/>
            <a:ext cx="3567445" cy="665923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2" name="TextBox 10">
            <a:extLst>
              <a:ext uri="{FF2B5EF4-FFF2-40B4-BE49-F238E27FC236}">
                <a16:creationId xmlns:a16="http://schemas.microsoft.com/office/drawing/2014/main" id="{0ADC6C45-D09B-7A37-F434-8D49E405C85B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  <p:extLst>
      <p:ext uri="{BB962C8B-B14F-4D97-AF65-F5344CB8AC3E}">
        <p14:creationId xmlns:p14="http://schemas.microsoft.com/office/powerpoint/2010/main" val="683606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057400" y="421716"/>
            <a:ext cx="14281089" cy="1409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60"/>
              </a:lnSpc>
            </a:pPr>
            <a:r>
              <a:rPr lang="en-US" sz="100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Side-by-side graphs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611E31-7E3C-2A87-CDCA-76247CD6EE08}"/>
              </a:ext>
            </a:extLst>
          </p:cNvPr>
          <p:cNvSpPr txBox="1"/>
          <p:nvPr/>
        </p:nvSpPr>
        <p:spPr>
          <a:xfrm>
            <a:off x="1752600" y="2160056"/>
            <a:ext cx="1550670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		Student 1		student 2		student 3		Casals		         midi</a:t>
            </a: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Chroma								(not given)				         (Not given)</a:t>
            </a: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Spectral</a:t>
            </a:r>
          </a:p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centroid</a:t>
            </a: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Mfcc</a:t>
            </a: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Rms</a:t>
            </a: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Bebas Neue" panose="020B0606020202050201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Spectral	(not given)</a:t>
            </a:r>
          </a:p>
          <a:p>
            <a:r>
              <a:rPr lang="en-US" sz="2800" dirty="0">
                <a:solidFill>
                  <a:schemeClr val="bg1"/>
                </a:solidFill>
                <a:latin typeface="Bebas Neue" panose="020B0606020202050201" pitchFamily="34" charset="0"/>
              </a:rPr>
              <a:t>contrast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CDC70C7-2425-54AA-A6EE-E8A4DF12A7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936" y="2967569"/>
            <a:ext cx="1972712" cy="90779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DB9F9B4-683E-572A-5DC1-701203E95F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117" y="2967569"/>
            <a:ext cx="1818238" cy="96388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9D0F251-F179-2413-0809-D60B2618404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010" y="4324821"/>
            <a:ext cx="2253181" cy="71875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A94CA9A-59E3-0A61-5B24-910FE164882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725" y="4317402"/>
            <a:ext cx="2253181" cy="73359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7791407-E8D8-7A78-2EC9-7BF69A8E6EE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538" y="4310311"/>
            <a:ext cx="2306864" cy="71809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7EDB659-23B3-C575-AA6A-00F6533114C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517" y="4275746"/>
            <a:ext cx="2321883" cy="75418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CE0434D-A330-FE63-B3A9-40242EEDD9C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988" y="5763765"/>
            <a:ext cx="2188212" cy="71875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C720293-08FE-422B-2F07-C72C385863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21" y="5803926"/>
            <a:ext cx="2223508" cy="114544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C6A8126-3246-27B1-99AA-BADD31B7941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304" y="5763765"/>
            <a:ext cx="2223508" cy="116249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467E2A6-C141-128F-3148-0E5A16E51D3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5561" y="5803926"/>
            <a:ext cx="2152950" cy="114316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67F1E5A-F586-D9D6-F98B-633C1C61638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55" y="7355102"/>
            <a:ext cx="2188212" cy="72668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1019108-BA90-E145-34DD-EC37CA9301C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21" y="7353969"/>
            <a:ext cx="2237151" cy="71588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19695C8-BB76-C6BC-593D-16BE5641378F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304" y="7364838"/>
            <a:ext cx="2306865" cy="74952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4C9F7E7-105A-2691-9788-10D7DCA441DB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5163" y="7292662"/>
            <a:ext cx="1740638" cy="87031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53055C7B-5A2C-D707-E22C-57B6C230FA7B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82" y="8553418"/>
            <a:ext cx="2221986" cy="114802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CEFB212D-E9FB-0400-7C33-62EBB345D09B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21" y="8516678"/>
            <a:ext cx="2030379" cy="113764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DD98A519-5C34-C21B-4A28-E5F714F735E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353" y="8516678"/>
            <a:ext cx="2100265" cy="113764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79FA29B2-0D79-3E9B-E2AE-CFEA9658F03E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668" y="8516678"/>
            <a:ext cx="2100265" cy="114338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04B8F222-D1C5-7DA0-AD43-8041B349C5B8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384" y="2962221"/>
            <a:ext cx="1818238" cy="1016075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8EFD71BC-B58C-E6BB-44B4-7CE1665DC320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112" y="4423756"/>
            <a:ext cx="2058358" cy="666674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E5CB13FB-828D-02B9-63D4-FF6E9B51059F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135" y="5745000"/>
            <a:ext cx="2254145" cy="1164642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BA43EC70-993B-05FA-1BBF-B3FF98F158C3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172" y="7364839"/>
            <a:ext cx="2188212" cy="726682"/>
          </a:xfrm>
          <a:prstGeom prst="rect">
            <a:avLst/>
          </a:prstGeom>
        </p:spPr>
      </p:pic>
      <p:sp>
        <p:nvSpPr>
          <p:cNvPr id="84" name="TextBox 10">
            <a:extLst>
              <a:ext uri="{FF2B5EF4-FFF2-40B4-BE49-F238E27FC236}">
                <a16:creationId xmlns:a16="http://schemas.microsoft.com/office/drawing/2014/main" id="{27C2CD7E-03F9-4B58-A733-1F4B56305CCE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587256" y="1377315"/>
            <a:ext cx="14825746" cy="16497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60"/>
              </a:lnSpc>
            </a:pPr>
            <a:r>
              <a:rPr lang="en-US" sz="104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COMPARATIVE SCORES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48A3F188-A0C9-0F8A-A6C2-9E36197F8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742600"/>
              </p:ext>
            </p:extLst>
          </p:nvPr>
        </p:nvGraphicFramePr>
        <p:xfrm>
          <a:off x="1600200" y="3848100"/>
          <a:ext cx="15087600" cy="423672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310870729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76064482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15440841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74031966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97310780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818028696"/>
                    </a:ext>
                  </a:extLst>
                </a:gridCol>
              </a:tblGrid>
              <a:tr h="623932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br>
                        <a:rPr lang="en-US" sz="44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endParaRPr lang="en-US" sz="4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Note accuracy</a:t>
                      </a:r>
                      <a:endParaRPr lang="en-US" sz="4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Rhythm</a:t>
                      </a:r>
                      <a:endParaRPr lang="en-US" sz="4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Dynamics</a:t>
                      </a:r>
                      <a:endParaRPr lang="en-US" sz="44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Articulation</a:t>
                      </a:r>
                      <a:endParaRPr lang="en-US" sz="44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Overall score out of 5</a:t>
                      </a:r>
                      <a:endParaRPr lang="en-US" sz="4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5245299"/>
                  </a:ext>
                </a:extLst>
              </a:tr>
              <a:tr h="490399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Student 1</a:t>
                      </a:r>
                      <a:endParaRPr lang="en-US" sz="44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8933350"/>
                  </a:ext>
                </a:extLst>
              </a:tr>
              <a:tr h="490399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Student 2</a:t>
                      </a:r>
                      <a:endParaRPr lang="en-US" sz="44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199573"/>
                  </a:ext>
                </a:extLst>
              </a:tr>
              <a:tr h="490399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Student 3</a:t>
                      </a:r>
                      <a:endParaRPr lang="en-US" sz="44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0.5</a:t>
                      </a:r>
                      <a:endParaRPr lang="en-US" sz="4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423440"/>
                  </a:ext>
                </a:extLst>
              </a:tr>
              <a:tr h="490399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Casals</a:t>
                      </a:r>
                      <a:endParaRPr lang="en-US" sz="44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0.5</a:t>
                      </a:r>
                      <a:endParaRPr lang="en-US" sz="4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399026"/>
                  </a:ext>
                </a:extLst>
              </a:tr>
              <a:tr h="490399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MIDI</a:t>
                      </a:r>
                      <a:endParaRPr lang="en-US" sz="4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3/5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2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0.5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0325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133600" y="1197790"/>
            <a:ext cx="13846283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60"/>
              </a:lnSpc>
            </a:pPr>
            <a:r>
              <a:rPr lang="en-US" sz="104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CONVERSATION WITH DEVELOPERS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305800" y="3998073"/>
            <a:ext cx="5330089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0896" lvl="1" indent="-355448" algn="l">
              <a:lnSpc>
                <a:spcPts val="4609"/>
              </a:lnSpc>
              <a:buFont typeface="Arial"/>
              <a:buChar char="•"/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Motivation</a:t>
            </a:r>
          </a:p>
          <a:p>
            <a:pPr marL="710896" lvl="1" indent="-355448" algn="l">
              <a:lnSpc>
                <a:spcPts val="4609"/>
              </a:lnSpc>
              <a:buFont typeface="Arial"/>
              <a:buChar char="•"/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Training data</a:t>
            </a:r>
          </a:p>
          <a:p>
            <a:pPr marL="1421792" lvl="2" indent="-473931" algn="l">
              <a:lnSpc>
                <a:spcPts val="4609"/>
              </a:lnSpc>
              <a:buFont typeface="Arial"/>
              <a:buChar char="⚬"/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Written</a:t>
            </a:r>
          </a:p>
          <a:p>
            <a:pPr marL="1421792" lvl="2" indent="-473931" algn="l">
              <a:lnSpc>
                <a:spcPts val="4609"/>
              </a:lnSpc>
              <a:buFont typeface="Arial"/>
              <a:buChar char="⚬"/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Audio</a:t>
            </a:r>
          </a:p>
          <a:p>
            <a:pPr marL="710896" lvl="1" indent="-355448" algn="l">
              <a:lnSpc>
                <a:spcPts val="4609"/>
              </a:lnSpc>
              <a:buFont typeface="Arial"/>
              <a:buChar char="•"/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Graph interpretation</a:t>
            </a:r>
          </a:p>
          <a:p>
            <a:pPr marL="710896" lvl="1" indent="-355448" algn="l">
              <a:lnSpc>
                <a:spcPts val="4609"/>
              </a:lnSpc>
              <a:buFont typeface="Arial"/>
              <a:buChar char="•"/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Future plans</a:t>
            </a: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4D70E049-A24F-1354-DDF8-156ACFE07AEC}"/>
              </a:ext>
            </a:extLst>
          </p:cNvPr>
          <p:cNvSpPr/>
          <p:nvPr/>
        </p:nvSpPr>
        <p:spPr>
          <a:xfrm>
            <a:off x="3276600" y="3543300"/>
            <a:ext cx="4267200" cy="4663781"/>
          </a:xfrm>
          <a:custGeom>
            <a:avLst/>
            <a:gdLst/>
            <a:ahLst/>
            <a:cxnLst/>
            <a:rect l="l" t="t" r="r" b="b"/>
            <a:pathLst>
              <a:path w="7582467" h="7917367">
                <a:moveTo>
                  <a:pt x="7582467" y="0"/>
                </a:moveTo>
                <a:lnTo>
                  <a:pt x="0" y="0"/>
                </a:lnTo>
                <a:lnTo>
                  <a:pt x="0" y="7917367"/>
                </a:lnTo>
                <a:lnTo>
                  <a:pt x="7582467" y="7917367"/>
                </a:lnTo>
                <a:lnTo>
                  <a:pt x="758246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 rot="-5400000">
            <a:off x="-1650870" y="2559590"/>
            <a:ext cx="9885934" cy="5039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059"/>
              </a:lnSpc>
            </a:pPr>
            <a:r>
              <a:rPr lang="en-US" sz="12678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EXISTING ALTERNATIVES</a:t>
            </a:r>
          </a:p>
          <a:p>
            <a:pPr algn="ctr">
              <a:lnSpc>
                <a:spcPts val="13059"/>
              </a:lnSpc>
            </a:pPr>
            <a:endParaRPr lang="en-US" sz="12678" b="1" dirty="0">
              <a:solidFill>
                <a:srgbClr val="457A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pic>
        <p:nvPicPr>
          <p:cNvPr id="22" name="Picture 21" descr="References — MR EMG">
            <a:extLst>
              <a:ext uri="{FF2B5EF4-FFF2-40B4-BE49-F238E27FC236}">
                <a16:creationId xmlns:a16="http://schemas.microsoft.com/office/drawing/2014/main" id="{C18F2069-81AA-D7EC-FA3B-799CAE2F21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999" y="2171700"/>
            <a:ext cx="7678153" cy="57586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22" descr="TonalEnergy Tuner and Metronome for Android - Download">
            <a:extLst>
              <a:ext uri="{FF2B5EF4-FFF2-40B4-BE49-F238E27FC236}">
                <a16:creationId xmlns:a16="http://schemas.microsoft.com/office/drawing/2014/main" id="{E5A5F754-36C5-671E-1DB0-775C51A60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7507" y="2171700"/>
            <a:ext cx="3367587" cy="573480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5" name="TextBox 10">
            <a:extLst>
              <a:ext uri="{FF2B5EF4-FFF2-40B4-BE49-F238E27FC236}">
                <a16:creationId xmlns:a16="http://schemas.microsoft.com/office/drawing/2014/main" id="{109B5FD8-E914-34C7-A023-9E6C3EDBB82C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MREMG.com, TonalEnergy Inc.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B1B78-B854-E638-FCDA-85CAF403C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2ACC89BF-86F0-6434-B62A-16A2C14914FB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77939AD-8F34-596F-4168-0C1D52F01BE4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0C9EE65-CC8C-C806-CF38-1ED8711EB485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6156AF1C-6D18-7981-AD44-9DE02497B681}"/>
              </a:ext>
            </a:extLst>
          </p:cNvPr>
          <p:cNvSpPr txBox="1"/>
          <p:nvPr/>
        </p:nvSpPr>
        <p:spPr>
          <a:xfrm rot="-5400000">
            <a:off x="-1650870" y="4239536"/>
            <a:ext cx="9885934" cy="1679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059"/>
              </a:lnSpc>
            </a:pPr>
            <a:r>
              <a:rPr lang="en-US" sz="12678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Unintended uses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91D1552-7FE2-13CF-FE7E-4B7A280674C7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Wikimedia Commons</a:t>
            </a:r>
          </a:p>
        </p:txBody>
      </p:sp>
      <p:pic>
        <p:nvPicPr>
          <p:cNvPr id="7" name="Picture 6" descr="File:Guilhermina Suggia.jpg">
            <a:extLst>
              <a:ext uri="{FF2B5EF4-FFF2-40B4-BE49-F238E27FC236}">
                <a16:creationId xmlns:a16="http://schemas.microsoft.com/office/drawing/2014/main" id="{B34A23CD-8FB1-DCF6-5333-7A0269F45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579" y="632740"/>
            <a:ext cx="2889946" cy="4207761"/>
          </a:xfrm>
          <a:prstGeom prst="rect">
            <a:avLst/>
          </a:prstGeom>
        </p:spPr>
      </p:pic>
      <p:pic>
        <p:nvPicPr>
          <p:cNvPr id="8" name="Picture 7" descr="File:Julius-Klengel-1893 part.jpg">
            <a:extLst>
              <a:ext uri="{FF2B5EF4-FFF2-40B4-BE49-F238E27FC236}">
                <a16:creationId xmlns:a16="http://schemas.microsoft.com/office/drawing/2014/main" id="{F00F64E0-C995-14B7-07AA-B8111843DF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579" y="5302657"/>
            <a:ext cx="3225792" cy="4399980"/>
          </a:xfrm>
          <a:prstGeom prst="rect">
            <a:avLst/>
          </a:prstGeom>
        </p:spPr>
      </p:pic>
      <p:pic>
        <p:nvPicPr>
          <p:cNvPr id="9" name="Picture 8" descr="The Cello Museum – A Perfect Starting Point: Reger's Cello Sonata No. 2,  Op. 28">
            <a:extLst>
              <a:ext uri="{FF2B5EF4-FFF2-40B4-BE49-F238E27FC236}">
                <a16:creationId xmlns:a16="http://schemas.microsoft.com/office/drawing/2014/main" id="{291FBDD5-16D5-8118-EE0F-F187E47D2D7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956" y="5274080"/>
            <a:ext cx="2913767" cy="4428925"/>
          </a:xfrm>
          <a:prstGeom prst="rect">
            <a:avLst/>
          </a:prstGeom>
        </p:spPr>
      </p:pic>
      <p:pic>
        <p:nvPicPr>
          <p:cNvPr id="10" name="Picture 9" descr="Pablo Casals' Laberte cello will be given to young cellists - Fundació Pau  Casals">
            <a:extLst>
              <a:ext uri="{FF2B5EF4-FFF2-40B4-BE49-F238E27FC236}">
                <a16:creationId xmlns:a16="http://schemas.microsoft.com/office/drawing/2014/main" id="{98E5A2D8-65DB-586E-5A7E-096D7B1ABC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308" y="5274080"/>
            <a:ext cx="3466032" cy="4354312"/>
          </a:xfrm>
          <a:prstGeom prst="rect">
            <a:avLst/>
          </a:prstGeom>
        </p:spPr>
      </p:pic>
      <p:pic>
        <p:nvPicPr>
          <p:cNvPr id="11" name="Picture 10" descr="File:May Harrison, violinist, and Beatrice Harrison, cellist, c. 1920s.jpg">
            <a:extLst>
              <a:ext uri="{FF2B5EF4-FFF2-40B4-BE49-F238E27FC236}">
                <a16:creationId xmlns:a16="http://schemas.microsoft.com/office/drawing/2014/main" id="{DAE8B7E7-4633-2190-D606-9A87953BD0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863" y="632740"/>
            <a:ext cx="3110477" cy="4168039"/>
          </a:xfrm>
          <a:prstGeom prst="rect">
            <a:avLst/>
          </a:prstGeom>
        </p:spPr>
      </p:pic>
      <p:pic>
        <p:nvPicPr>
          <p:cNvPr id="12" name="Picture 11" descr="Robert Hausmann (13 August 1852 – 18 January 1909)">
            <a:extLst>
              <a:ext uri="{FF2B5EF4-FFF2-40B4-BE49-F238E27FC236}">
                <a16:creationId xmlns:a16="http://schemas.microsoft.com/office/drawing/2014/main" id="{B2224F2F-749D-2925-607A-91112E4FE1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50431" y="598282"/>
            <a:ext cx="3068912" cy="431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73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72495-E9B4-3879-7268-1E5ACE20B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F425EF17-1BD5-A589-71CE-6EBABAB5028A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55E3ACA-AC81-8FD9-2F10-6DD796FC0FD0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97A1C4A-A958-7F99-BD7E-2EF73A6A35F5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592FF9AC-4D38-ABA0-0701-05B96121A6DD}"/>
              </a:ext>
            </a:extLst>
          </p:cNvPr>
          <p:cNvSpPr txBox="1"/>
          <p:nvPr/>
        </p:nvSpPr>
        <p:spPr>
          <a:xfrm rot="-5400000">
            <a:off x="-1650870" y="3399563"/>
            <a:ext cx="9885934" cy="33598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059"/>
              </a:lnSpc>
            </a:pPr>
            <a:r>
              <a:rPr lang="en-US" sz="12678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Future developments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BAD3EAFC-6D46-62EC-460F-9AE1593A9BF0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Image: University of Maryland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020822-582A-9E83-A955-A7BD2F9B7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495" y="1790700"/>
            <a:ext cx="10744201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70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A4A30-18B3-07BC-6590-963F5D87A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4A1F0C65-FF4A-F15F-D5E3-9041780E1523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84C0412-883B-8137-5D87-D093739AEE1F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4580B22-7D58-1EFC-50FA-D697E004D229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DDE0B65-B5EF-FFAC-C2DB-6789DC91D79B}"/>
              </a:ext>
            </a:extLst>
          </p:cNvPr>
          <p:cNvSpPr txBox="1"/>
          <p:nvPr/>
        </p:nvSpPr>
        <p:spPr>
          <a:xfrm>
            <a:off x="1362158" y="1576387"/>
            <a:ext cx="11974537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360"/>
              </a:lnSpc>
            </a:pPr>
            <a:r>
              <a:rPr lang="en-US" sz="104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conclusions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CF4692E-36A5-8941-4470-EE5692B28FF4}"/>
              </a:ext>
            </a:extLst>
          </p:cNvPr>
          <p:cNvSpPr txBox="1"/>
          <p:nvPr/>
        </p:nvSpPr>
        <p:spPr>
          <a:xfrm>
            <a:off x="1183523" y="3122527"/>
            <a:ext cx="8104720" cy="1141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5448" lvl="1">
              <a:lnSpc>
                <a:spcPts val="4609"/>
              </a:lnSpc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mirandawilsoncellist.com</a:t>
            </a:r>
          </a:p>
          <a:p>
            <a:pPr marL="355448" lvl="1">
              <a:lnSpc>
                <a:spcPts val="4609"/>
              </a:lnSpc>
            </a:pPr>
            <a:r>
              <a:rPr lang="en-US" sz="3292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mirandaw@uidaho.edu</a:t>
            </a: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A924D581-E7D3-4265-BD47-1C4C0E874A0A}"/>
              </a:ext>
            </a:extLst>
          </p:cNvPr>
          <p:cNvSpPr/>
          <p:nvPr/>
        </p:nvSpPr>
        <p:spPr>
          <a:xfrm flipH="1">
            <a:off x="9676833" y="1562100"/>
            <a:ext cx="7582467" cy="7917367"/>
          </a:xfrm>
          <a:custGeom>
            <a:avLst/>
            <a:gdLst/>
            <a:ahLst/>
            <a:cxnLst/>
            <a:rect l="l" t="t" r="r" b="b"/>
            <a:pathLst>
              <a:path w="7582467" h="7917367">
                <a:moveTo>
                  <a:pt x="7582467" y="0"/>
                </a:moveTo>
                <a:lnTo>
                  <a:pt x="0" y="0"/>
                </a:lnTo>
                <a:lnTo>
                  <a:pt x="0" y="7917367"/>
                </a:lnTo>
                <a:lnTo>
                  <a:pt x="7582467" y="7917367"/>
                </a:lnTo>
                <a:lnTo>
                  <a:pt x="758246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886F50-AD94-9E0B-E443-DA98B20B45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4613457"/>
            <a:ext cx="3429000" cy="341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6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08334" y="1152083"/>
            <a:ext cx="15552642" cy="1372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712"/>
              </a:lnSpc>
            </a:pPr>
            <a:r>
              <a:rPr lang="en-US" sz="88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TECHNOLOGY-ASSISTED PRACTICE TOOLS</a:t>
            </a:r>
            <a:endParaRPr lang="en-US" sz="16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14" name="Picture 13" descr="MakeMusic Cloud 201 — 2023 Back to ...">
            <a:extLst>
              <a:ext uri="{FF2B5EF4-FFF2-40B4-BE49-F238E27FC236}">
                <a16:creationId xmlns:a16="http://schemas.microsoft.com/office/drawing/2014/main" id="{7DE251BA-E738-8270-9A67-3F4655945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132" y="3364100"/>
            <a:ext cx="4207907" cy="2364309"/>
          </a:xfrm>
          <a:prstGeom prst="rect">
            <a:avLst/>
          </a:prstGeom>
        </p:spPr>
      </p:pic>
      <p:pic>
        <p:nvPicPr>
          <p:cNvPr id="15" name="Picture 14" descr="Violy SyncedDemo &amp; MusicSheet - APK ...">
            <a:extLst>
              <a:ext uri="{FF2B5EF4-FFF2-40B4-BE49-F238E27FC236}">
                <a16:creationId xmlns:a16="http://schemas.microsoft.com/office/drawing/2014/main" id="{FCBE72FD-CA53-8404-5CDB-201DCF1969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354" y="6278012"/>
            <a:ext cx="4992956" cy="2442038"/>
          </a:xfrm>
          <a:prstGeom prst="rect">
            <a:avLst/>
          </a:prstGeom>
        </p:spPr>
      </p:pic>
      <p:pic>
        <p:nvPicPr>
          <p:cNvPr id="16" name="Picture 15" descr="Who is the app for? – tonestro Helpcenter">
            <a:extLst>
              <a:ext uri="{FF2B5EF4-FFF2-40B4-BE49-F238E27FC236}">
                <a16:creationId xmlns:a16="http://schemas.microsoft.com/office/drawing/2014/main" id="{C35F557E-2C03-09C5-FFF5-FDF350049C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3383150"/>
            <a:ext cx="5393486" cy="1184762"/>
          </a:xfrm>
          <a:prstGeom prst="rect">
            <a:avLst/>
          </a:prstGeom>
        </p:spPr>
      </p:pic>
      <p:pic>
        <p:nvPicPr>
          <p:cNvPr id="17" name="Picture 16" descr="Trala">
            <a:extLst>
              <a:ext uri="{FF2B5EF4-FFF2-40B4-BE49-F238E27FC236}">
                <a16:creationId xmlns:a16="http://schemas.microsoft.com/office/drawing/2014/main" id="{37A0CAF4-7583-F2B6-42B1-BF4B54802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013" y="5426808"/>
            <a:ext cx="3360314" cy="3360314"/>
          </a:xfrm>
          <a:prstGeom prst="rect">
            <a:avLst/>
          </a:prstGeom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BF37077C-046B-47AC-8CB4-3ACC7FE32ECF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</a:t>
            </a:r>
            <a:r>
              <a:rPr lang="en-US" sz="12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MakeMusic</a:t>
            </a: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Tonestro, Violy, Trala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C9575-B070-753D-E9BF-D6871DE68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200954-4F92-12DD-A35C-78F336CF8841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ADEFF3D-8300-CE3B-DE93-1DE74AD1D08C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22053DD-8884-CDAC-7D10-03AA473C9083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AA5210F3-39A8-8EB9-78E5-4441D0A28E9A}"/>
              </a:ext>
            </a:extLst>
          </p:cNvPr>
          <p:cNvSpPr txBox="1"/>
          <p:nvPr/>
        </p:nvSpPr>
        <p:spPr>
          <a:xfrm>
            <a:off x="1554302" y="766993"/>
            <a:ext cx="15552642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712"/>
              </a:lnSpc>
            </a:pPr>
            <a:r>
              <a:rPr lang="en-US" sz="88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TECHNOLOGY-ASSISTED PRACTICE TOOLS: </a:t>
            </a:r>
            <a:endParaRPr lang="en-US" sz="8800" b="1" dirty="0">
              <a:solidFill>
                <a:srgbClr val="457AFF"/>
              </a:solidFill>
              <a:latin typeface="Bebas Neue Bold"/>
              <a:ea typeface="Bebas Neue"/>
              <a:cs typeface="Bebas Neue"/>
              <a:sym typeface="Bebas Neue Bold"/>
            </a:endParaRPr>
          </a:p>
          <a:p>
            <a:pPr>
              <a:lnSpc>
                <a:spcPts val="10712"/>
              </a:lnSpc>
            </a:pPr>
            <a:r>
              <a:rPr lang="en-US" sz="88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makemusic</a:t>
            </a:r>
          </a:p>
          <a:p>
            <a:pPr algn="l">
              <a:lnSpc>
                <a:spcPts val="10712"/>
              </a:lnSpc>
            </a:pPr>
            <a:endParaRPr lang="en-US" sz="88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BC5430-674B-0639-5BB2-6B20DFA3B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613" y="3924299"/>
            <a:ext cx="6888988" cy="45926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D736C4-1305-951C-C4E9-6E4045C5D30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756" y="3939637"/>
            <a:ext cx="8306696" cy="4686094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FEE0C040-F8E6-FE99-6832-B28AA4BE745E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</a:t>
            </a:r>
            <a:r>
              <a:rPr lang="en-US" sz="12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MakeMusic</a:t>
            </a:r>
            <a:endParaRPr lang="en-US" sz="1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7226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CD750-C735-F0D2-729B-D7D3217E3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09AAE1D-7FE3-32B3-9485-94C557EF5D41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2D46827-B916-E497-9301-C5829E09409D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533B160-B0F9-9012-BC2B-EAF0CC983842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F97E0689-11CD-16B9-FC12-5E4FFC377A87}"/>
              </a:ext>
            </a:extLst>
          </p:cNvPr>
          <p:cNvSpPr txBox="1"/>
          <p:nvPr/>
        </p:nvSpPr>
        <p:spPr>
          <a:xfrm>
            <a:off x="1524000" y="1110158"/>
            <a:ext cx="15552642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712"/>
              </a:lnSpc>
            </a:pPr>
            <a:r>
              <a:rPr lang="en-US" sz="88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TECHNOLOGY-ASSISTED PRACTICE TOOLS: </a:t>
            </a:r>
            <a:r>
              <a:rPr lang="en-US" sz="88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violy</a:t>
            </a:r>
          </a:p>
          <a:p>
            <a:pPr algn="l">
              <a:lnSpc>
                <a:spcPts val="10712"/>
              </a:lnSpc>
            </a:pPr>
            <a:endParaRPr lang="en-US" sz="88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6DC18-66B1-A06C-6CE1-E8AC94AD47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2954942"/>
            <a:ext cx="3298647" cy="66246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2C18B5-5D7E-C12D-67AE-8DD619DC4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524" y="4310165"/>
            <a:ext cx="8758154" cy="2284736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B5D42EBC-1C7F-E300-7B4B-D9C9F6817226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Violy</a:t>
            </a:r>
          </a:p>
        </p:txBody>
      </p:sp>
    </p:spTree>
    <p:extLst>
      <p:ext uri="{BB962C8B-B14F-4D97-AF65-F5344CB8AC3E}">
        <p14:creationId xmlns:p14="http://schemas.microsoft.com/office/powerpoint/2010/main" val="3438624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653C2-D70C-4FFC-2E6D-0DC07B535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6A8F0C85-D1E0-F63F-B324-886F665848C6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1E11E36-DF70-6DD7-2F99-3E1362FC35E5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49A0C0E-0C61-FF71-A889-988C839AB536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A4510B8-93FF-3ED3-CAAC-4306595E2364}"/>
              </a:ext>
            </a:extLst>
          </p:cNvPr>
          <p:cNvSpPr txBox="1"/>
          <p:nvPr/>
        </p:nvSpPr>
        <p:spPr>
          <a:xfrm>
            <a:off x="1028700" y="1218530"/>
            <a:ext cx="16878299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712"/>
              </a:lnSpc>
            </a:pPr>
            <a:r>
              <a:rPr lang="en-US" sz="88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TECHNOLOGY-ASSISTED PRACTICE TOOLS: </a:t>
            </a:r>
            <a:r>
              <a:rPr lang="en-US" sz="8800" b="1" dirty="0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tonestro</a:t>
            </a:r>
          </a:p>
          <a:p>
            <a:pPr algn="l">
              <a:lnSpc>
                <a:spcPts val="10712"/>
              </a:lnSpc>
            </a:pPr>
            <a:endParaRPr lang="en-US" sz="88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02202-4460-A9A4-B2CC-AD79A78696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0919" y="2861261"/>
            <a:ext cx="4598746" cy="16550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309454-D4FB-2F9D-A1D3-21FBD4B6BD1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7530" y="5066135"/>
            <a:ext cx="4592135" cy="20873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1B00F8-5FF9-5168-B7AD-7857874C91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351" y="4662790"/>
            <a:ext cx="2458849" cy="44887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4D4D7-E278-BB47-6B06-E9E64D9511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50" y="4679952"/>
            <a:ext cx="2572598" cy="45580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626D15-7E11-6000-69A7-6CB0F9C96A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772" y="4668234"/>
            <a:ext cx="2238375" cy="45815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D34891-5E18-E715-B56D-3BFCFDFDB65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6580" y="7688623"/>
            <a:ext cx="4616300" cy="20873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59C68C-5523-7A81-5D09-598E55D8FC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62" y="4695825"/>
            <a:ext cx="2266950" cy="4600575"/>
          </a:xfrm>
          <a:prstGeom prst="rect">
            <a:avLst/>
          </a:prstGeom>
        </p:spPr>
      </p:pic>
      <p:sp>
        <p:nvSpPr>
          <p:cNvPr id="12" name="TextBox 10">
            <a:extLst>
              <a:ext uri="{FF2B5EF4-FFF2-40B4-BE49-F238E27FC236}">
                <a16:creationId xmlns:a16="http://schemas.microsoft.com/office/drawing/2014/main" id="{E09554C8-431E-7EB4-25D5-2273AE80750F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Tonestro</a:t>
            </a:r>
          </a:p>
        </p:txBody>
      </p:sp>
    </p:spTree>
    <p:extLst>
      <p:ext uri="{BB962C8B-B14F-4D97-AF65-F5344CB8AC3E}">
        <p14:creationId xmlns:p14="http://schemas.microsoft.com/office/powerpoint/2010/main" val="764440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D14E-F71A-5607-53D8-BFA2E9938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C3FED17-5326-763E-62A5-5F592BFBC243}"/>
              </a:ext>
            </a:extLst>
          </p:cNvPr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8C99923-D50E-3D25-C0BE-A2CFD2D00415}"/>
              </a:ext>
            </a:extLst>
          </p:cNvPr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D058301-9FA7-9780-32E5-2519AC85C736}"/>
              </a:ext>
            </a:extLst>
          </p:cNvPr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338B40A-5626-003E-E75B-ADED601080C8}"/>
              </a:ext>
            </a:extLst>
          </p:cNvPr>
          <p:cNvSpPr txBox="1"/>
          <p:nvPr/>
        </p:nvSpPr>
        <p:spPr>
          <a:xfrm>
            <a:off x="1706658" y="1141966"/>
            <a:ext cx="15552642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712"/>
              </a:lnSpc>
            </a:pPr>
            <a:r>
              <a:rPr lang="en-US" sz="88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TECHNOLOGY-ASSISTED PRACTICE TOOLS: </a:t>
            </a:r>
            <a:r>
              <a:rPr lang="en-US" sz="8800" b="1" dirty="0" err="1">
                <a:solidFill>
                  <a:srgbClr val="457A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trala</a:t>
            </a:r>
            <a:endParaRPr lang="en-US" sz="8800" b="1" dirty="0">
              <a:solidFill>
                <a:srgbClr val="457A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  <a:p>
            <a:pPr algn="l">
              <a:lnSpc>
                <a:spcPts val="10712"/>
              </a:lnSpc>
            </a:pPr>
            <a:endParaRPr lang="en-US" sz="8800" dirty="0">
              <a:solidFill>
                <a:srgbClr val="FFFFFF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A416B7-828D-47D6-71FD-8D1EC421D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0" y="3880757"/>
            <a:ext cx="2314575" cy="4610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5211A6-9B3C-6B33-F7B0-8C399F9885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768" y="3897086"/>
            <a:ext cx="2295525" cy="46005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97EF3F-6065-FEAB-C80B-9524D6609A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365" y="3920922"/>
            <a:ext cx="2266950" cy="4638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E19DE3-967D-478F-B7B4-4DE2EA9451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387" y="3928382"/>
            <a:ext cx="2238375" cy="45529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42117D-396B-54A0-7E22-D68A75D672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834" y="3920921"/>
            <a:ext cx="2286000" cy="4638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E31B8C-F48E-A056-BD64-849E5433DA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342" y="3935878"/>
            <a:ext cx="2295525" cy="4552950"/>
          </a:xfrm>
          <a:prstGeom prst="rect">
            <a:avLst/>
          </a:prstGeom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DE846CE8-6513-4BC7-06EF-F4FE8A50460C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Trala</a:t>
            </a:r>
          </a:p>
        </p:txBody>
      </p:sp>
    </p:spTree>
    <p:extLst>
      <p:ext uri="{BB962C8B-B14F-4D97-AF65-F5344CB8AC3E}">
        <p14:creationId xmlns:p14="http://schemas.microsoft.com/office/powerpoint/2010/main" val="1065249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905551" y="2014901"/>
            <a:ext cx="4908487" cy="3952395"/>
            <a:chOff x="0" y="0"/>
            <a:chExt cx="5956300" cy="479611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956300" cy="4796111"/>
            </a:xfrm>
            <a:custGeom>
              <a:avLst/>
              <a:gdLst/>
              <a:ahLst/>
              <a:cxnLst/>
              <a:rect l="l" t="t" r="r" b="b"/>
              <a:pathLst>
                <a:path w="5956300" h="4796111">
                  <a:moveTo>
                    <a:pt x="0" y="4796111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4796111"/>
                  </a:ln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30000"/>
                  </a:srgbClr>
                </a:gs>
                <a:gs pos="100000">
                  <a:srgbClr val="020BB5">
                    <a:alpha val="3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56988" y="1761761"/>
            <a:ext cx="4908487" cy="3952395"/>
            <a:chOff x="0" y="0"/>
            <a:chExt cx="5956300" cy="479611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956300" cy="4796111"/>
            </a:xfrm>
            <a:custGeom>
              <a:avLst/>
              <a:gdLst/>
              <a:ahLst/>
              <a:cxnLst/>
              <a:rect l="l" t="t" r="r" b="b"/>
              <a:pathLst>
                <a:path w="5956300" h="4796111">
                  <a:moveTo>
                    <a:pt x="0" y="4796111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4796111"/>
                  </a:ln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814038" y="2014901"/>
            <a:ext cx="4908487" cy="3952395"/>
            <a:chOff x="0" y="0"/>
            <a:chExt cx="5956300" cy="479611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956300" cy="4796111"/>
            </a:xfrm>
            <a:custGeom>
              <a:avLst/>
              <a:gdLst/>
              <a:ahLst/>
              <a:cxnLst/>
              <a:rect l="l" t="t" r="r" b="b"/>
              <a:pathLst>
                <a:path w="5956300" h="4796111">
                  <a:moveTo>
                    <a:pt x="0" y="4796111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4796111"/>
                  </a:ln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30000"/>
                  </a:srgbClr>
                </a:gs>
                <a:gs pos="100000">
                  <a:srgbClr val="020BB5">
                    <a:alpha val="3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565475" y="1761761"/>
            <a:ext cx="4908487" cy="3952395"/>
            <a:chOff x="0" y="0"/>
            <a:chExt cx="5956300" cy="479611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956300" cy="4796111"/>
            </a:xfrm>
            <a:custGeom>
              <a:avLst/>
              <a:gdLst/>
              <a:ahLst/>
              <a:cxnLst/>
              <a:rect l="l" t="t" r="r" b="b"/>
              <a:pathLst>
                <a:path w="5956300" h="4796111">
                  <a:moveTo>
                    <a:pt x="0" y="4796111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4796111"/>
                  </a:lnTo>
                  <a:close/>
                </a:path>
              </a:pathLst>
            </a:cu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722525" y="2014901"/>
            <a:ext cx="4908487" cy="3952395"/>
            <a:chOff x="0" y="0"/>
            <a:chExt cx="5956300" cy="479611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956300" cy="4796111"/>
            </a:xfrm>
            <a:custGeom>
              <a:avLst/>
              <a:gdLst/>
              <a:ahLst/>
              <a:cxnLst/>
              <a:rect l="l" t="t" r="r" b="b"/>
              <a:pathLst>
                <a:path w="5956300" h="4796111">
                  <a:moveTo>
                    <a:pt x="0" y="4796111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4796111"/>
                  </a:ln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30000"/>
                  </a:srgbClr>
                </a:gs>
                <a:gs pos="100000">
                  <a:srgbClr val="020BB5">
                    <a:alpha val="3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473962" y="1761761"/>
            <a:ext cx="4908487" cy="3952395"/>
            <a:chOff x="0" y="0"/>
            <a:chExt cx="5956300" cy="479611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956300" cy="4796111"/>
            </a:xfrm>
            <a:custGeom>
              <a:avLst/>
              <a:gdLst/>
              <a:ahLst/>
              <a:cxnLst/>
              <a:rect l="l" t="t" r="r" b="b"/>
              <a:pathLst>
                <a:path w="5956300" h="4796111">
                  <a:moveTo>
                    <a:pt x="0" y="4796111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4796111"/>
                  </a:ln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150639" y="6575110"/>
            <a:ext cx="8366382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39"/>
              </a:lnSpc>
            </a:pPr>
            <a:r>
              <a:rPr lang="en-US" sz="13144" b="1" dirty="0">
                <a:solidFill>
                  <a:schemeClr val="bg1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LEOPOLD-AI.COM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58C87FA-DF5B-CC13-CE98-9F0F9B4E1F4B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Images: Leopold-AI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719054"/>
            <a:ext cx="309646" cy="309646"/>
          </a:xfrm>
          <a:custGeom>
            <a:avLst/>
            <a:gdLst/>
            <a:ahLst/>
            <a:cxnLst/>
            <a:rect l="l" t="t" r="r" b="b"/>
            <a:pathLst>
              <a:path w="309646" h="309646">
                <a:moveTo>
                  <a:pt x="0" y="0"/>
                </a:moveTo>
                <a:lnTo>
                  <a:pt x="309646" y="0"/>
                </a:lnTo>
                <a:lnTo>
                  <a:pt x="309646" y="309646"/>
                </a:lnTo>
                <a:lnTo>
                  <a:pt x="0" y="309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37449" y="1573477"/>
            <a:ext cx="6538254" cy="7301106"/>
            <a:chOff x="0" y="0"/>
            <a:chExt cx="5776704" cy="645070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776704" cy="6450702"/>
            </a:xfrm>
            <a:custGeom>
              <a:avLst/>
              <a:gdLst/>
              <a:ahLst/>
              <a:cxnLst/>
              <a:rect l="l" t="t" r="r" b="b"/>
              <a:pathLst>
                <a:path w="5776704" h="6450702">
                  <a:moveTo>
                    <a:pt x="0" y="1439797"/>
                  </a:moveTo>
                  <a:lnTo>
                    <a:pt x="4697684" y="0"/>
                  </a:lnTo>
                  <a:lnTo>
                    <a:pt x="5776704" y="5485677"/>
                  </a:lnTo>
                  <a:lnTo>
                    <a:pt x="3427862" y="6450702"/>
                  </a:lnTo>
                  <a:lnTo>
                    <a:pt x="1332984" y="6139778"/>
                  </a:lnTo>
                  <a:close/>
                </a:path>
              </a:pathLst>
            </a:custGeom>
            <a:gradFill rotWithShape="1">
              <a:gsLst>
                <a:gs pos="0">
                  <a:srgbClr val="0049FF">
                    <a:alpha val="30000"/>
                  </a:srgbClr>
                </a:gs>
                <a:gs pos="100000">
                  <a:srgbClr val="020BB5">
                    <a:alpha val="3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7499031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0" y="0"/>
                </a:moveTo>
                <a:lnTo>
                  <a:pt x="1759269" y="0"/>
                </a:lnTo>
                <a:lnTo>
                  <a:pt x="1759269" y="1759269"/>
                </a:lnTo>
                <a:lnTo>
                  <a:pt x="0" y="1759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 flipV="1">
            <a:off x="15500031" y="1028700"/>
            <a:ext cx="1759269" cy="1759269"/>
          </a:xfrm>
          <a:custGeom>
            <a:avLst/>
            <a:gdLst/>
            <a:ahLst/>
            <a:cxnLst/>
            <a:rect l="l" t="t" r="r" b="b"/>
            <a:pathLst>
              <a:path w="1759269" h="1759269">
                <a:moveTo>
                  <a:pt x="1759269" y="1759269"/>
                </a:moveTo>
                <a:lnTo>
                  <a:pt x="0" y="1759269"/>
                </a:lnTo>
                <a:lnTo>
                  <a:pt x="0" y="0"/>
                </a:lnTo>
                <a:lnTo>
                  <a:pt x="1759269" y="0"/>
                </a:lnTo>
                <a:lnTo>
                  <a:pt x="1759269" y="17592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780133" y="1416160"/>
            <a:ext cx="6310298" cy="7187128"/>
            <a:chOff x="0" y="0"/>
            <a:chExt cx="55753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575300" cy="6350000"/>
            </a:xfrm>
            <a:custGeom>
              <a:avLst/>
              <a:gdLst/>
              <a:ahLst/>
              <a:cxnLst/>
              <a:rect l="l" t="t" r="r" b="b"/>
              <a:pathLst>
                <a:path w="5575300" h="6350000">
                  <a:moveTo>
                    <a:pt x="0" y="1417320"/>
                  </a:moveTo>
                  <a:lnTo>
                    <a:pt x="4533900" y="0"/>
                  </a:lnTo>
                  <a:lnTo>
                    <a:pt x="5575300" y="5400040"/>
                  </a:lnTo>
                  <a:lnTo>
                    <a:pt x="3308350" y="6350000"/>
                  </a:lnTo>
                  <a:lnTo>
                    <a:pt x="1286510" y="6043930"/>
                  </a:ln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841864" y="1192477"/>
            <a:ext cx="7925726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555"/>
              </a:lnSpc>
              <a:spcBef>
                <a:spcPct val="0"/>
              </a:spcBef>
            </a:pPr>
            <a:r>
              <a:rPr lang="en-US" sz="13000" dirty="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features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778961" y="4366237"/>
            <a:ext cx="6864079" cy="3416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6588" lvl="1" indent="-413294" algn="l">
              <a:lnSpc>
                <a:spcPts val="5359"/>
              </a:lnSpc>
              <a:buFont typeface="Arial"/>
              <a:buChar char="•"/>
            </a:pPr>
            <a:r>
              <a:rPr lang="en-US" sz="3828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Upload</a:t>
            </a:r>
          </a:p>
          <a:p>
            <a:pPr marL="826588" lvl="1" indent="-413294" algn="l">
              <a:lnSpc>
                <a:spcPts val="5359"/>
              </a:lnSpc>
              <a:buFont typeface="Arial"/>
              <a:buChar char="•"/>
            </a:pPr>
            <a:r>
              <a:rPr lang="en-US" sz="3828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Analysis</a:t>
            </a:r>
          </a:p>
          <a:p>
            <a:pPr marL="826588" lvl="1" indent="-413294" algn="l">
              <a:lnSpc>
                <a:spcPts val="5359"/>
              </a:lnSpc>
              <a:buFont typeface="Arial"/>
              <a:buChar char="•"/>
            </a:pPr>
            <a:r>
              <a:rPr lang="en-US" sz="3828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Scoring</a:t>
            </a:r>
          </a:p>
          <a:p>
            <a:pPr marL="826588" lvl="1" indent="-413294" algn="l">
              <a:lnSpc>
                <a:spcPts val="5359"/>
              </a:lnSpc>
              <a:buFont typeface="Arial"/>
              <a:buChar char="•"/>
            </a:pPr>
            <a:r>
              <a:rPr lang="en-US" sz="3828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Practice Plan</a:t>
            </a:r>
          </a:p>
          <a:p>
            <a:pPr marL="826588" lvl="1" indent="-413294" algn="l">
              <a:lnSpc>
                <a:spcPts val="5359"/>
              </a:lnSpc>
              <a:buFont typeface="Arial"/>
              <a:buChar char="•"/>
            </a:pPr>
            <a:r>
              <a:rPr lang="en-US" sz="3828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Advanced Analysis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D8864FBA-3073-6286-2A48-5313A400F0D1}"/>
              </a:ext>
            </a:extLst>
          </p:cNvPr>
          <p:cNvSpPr txBox="1"/>
          <p:nvPr/>
        </p:nvSpPr>
        <p:spPr>
          <a:xfrm>
            <a:off x="304800" y="9819216"/>
            <a:ext cx="4551199" cy="20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Image: Leopold-AI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6802</TotalTime>
  <Words>356</Words>
  <Application>Microsoft Office PowerPoint</Application>
  <PresentationFormat>Custom</PresentationFormat>
  <Paragraphs>133</Paragraphs>
  <Slides>28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Open Sans Bold</vt:lpstr>
      <vt:lpstr>Calibri</vt:lpstr>
      <vt:lpstr>Bebas Neue</vt:lpstr>
      <vt:lpstr>Bebas Neue Bold</vt:lpstr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A.I. NEW NORMAL</dc:title>
  <dc:creator>Miranda Wilson</dc:creator>
  <cp:lastModifiedBy>Wilson, Miranda (mirandaw@uidaho.edu)</cp:lastModifiedBy>
  <cp:revision>112</cp:revision>
  <dcterms:created xsi:type="dcterms:W3CDTF">2006-08-16T00:00:00Z</dcterms:created>
  <dcterms:modified xsi:type="dcterms:W3CDTF">2026-08-22T19:48:58Z</dcterms:modified>
  <dc:identifier>DAHMOA8XSfo</dc:identifier>
</cp:coreProperties>
</file>